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6" r:id="rId2"/>
    <p:sldId id="278" r:id="rId3"/>
    <p:sldId id="280" r:id="rId4"/>
    <p:sldId id="312" r:id="rId5"/>
    <p:sldId id="286" r:id="rId6"/>
    <p:sldId id="299" r:id="rId7"/>
    <p:sldId id="300" r:id="rId8"/>
    <p:sldId id="284" r:id="rId9"/>
    <p:sldId id="301" r:id="rId10"/>
    <p:sldId id="298" r:id="rId11"/>
    <p:sldId id="295" r:id="rId12"/>
    <p:sldId id="274" r:id="rId13"/>
    <p:sldId id="275" r:id="rId14"/>
    <p:sldId id="306" r:id="rId15"/>
    <p:sldId id="307" r:id="rId16"/>
    <p:sldId id="308" r:id="rId17"/>
    <p:sldId id="309" r:id="rId18"/>
    <p:sldId id="310" r:id="rId19"/>
    <p:sldId id="311" r:id="rId20"/>
    <p:sldId id="285" r:id="rId21"/>
    <p:sldId id="294" r:id="rId22"/>
    <p:sldId id="302" r:id="rId23"/>
    <p:sldId id="304" r:id="rId24"/>
    <p:sldId id="303" r:id="rId25"/>
    <p:sldId id="305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30" autoAdjust="0"/>
  </p:normalViewPr>
  <p:slideViewPr>
    <p:cSldViewPr snapToGrid="0">
      <p:cViewPr varScale="1">
        <p:scale>
          <a:sx n="75" d="100"/>
          <a:sy n="75" d="100"/>
        </p:scale>
        <p:origin x="16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1C8E9-6A67-48DC-ADE9-EF217E7C24B3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83081-F749-40B4-B212-B037CFAD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video streaming applications severely underutilize the LTE bandwidth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9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Work flow:</a:t>
            </a:r>
          </a:p>
          <a:p>
            <a:pPr marL="0" indent="0">
              <a:buNone/>
            </a:pPr>
            <a:r>
              <a:rPr lang="en-US" sz="2000" baseline="0" dirty="0" smtClean="0"/>
              <a:t>UE senses 100% PRB utilization then</a:t>
            </a:r>
          </a:p>
          <a:p>
            <a:pPr marL="0" indent="0">
              <a:buNone/>
            </a:pPr>
            <a:r>
              <a:rPr lang="en-US" sz="2000" baseline="0" dirty="0" smtClean="0"/>
              <a:t>UE reports this value</a:t>
            </a:r>
          </a:p>
          <a:p>
            <a:pPr marL="0" indent="0">
              <a:buNone/>
            </a:pPr>
            <a:r>
              <a:rPr lang="en-US" sz="2000" baseline="0" dirty="0" smtClean="0"/>
              <a:t>Server knowns that we have converged to the bandwidth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The unique LTE resource source  makes it possible to estimate the network bandwidth utilization based on the radio resource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4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How to determine the energy threshold</a:t>
            </a:r>
          </a:p>
          <a:p>
            <a:pPr marL="457200" indent="-457200">
              <a:buAutoNum type="arabicPeriod"/>
            </a:pPr>
            <a:r>
              <a:rPr lang="en-US" sz="2000" baseline="0" dirty="0" smtClean="0"/>
              <a:t>Show the challenge of frequency diversity (Fig 1)</a:t>
            </a:r>
          </a:p>
          <a:p>
            <a:pPr marL="457200" indent="-457200">
              <a:buAutoNum type="arabicPeriod"/>
            </a:pPr>
            <a:r>
              <a:rPr lang="en-US" sz="2000" baseline="0" dirty="0" smtClean="0"/>
              <a:t>Solution: using reference signal as the threshold (Fig.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PIRS</a:t>
            </a:r>
          </a:p>
          <a:p>
            <a:pPr marL="0" indent="0">
              <a:buNone/>
            </a:pPr>
            <a:r>
              <a:rPr lang="en-US" sz="2000" baseline="0" dirty="0" smtClean="0"/>
              <a:t>The resource utilization is almost proportional to the bandwidth utilization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Use the rate scaling equation: bandwidth=throughput/utilization</a:t>
            </a:r>
          </a:p>
          <a:p>
            <a:pPr marL="0" indent="0">
              <a:buNone/>
            </a:pPr>
            <a:r>
              <a:rPr lang="en-US" sz="2000" baseline="0" dirty="0" smtClean="0"/>
              <a:t>Case1: only </a:t>
            </a:r>
            <a:r>
              <a:rPr lang="en-US" sz="2000" baseline="0" dirty="0" err="1" smtClean="0"/>
              <a:t>piStream</a:t>
            </a:r>
            <a:r>
              <a:rPr lang="en-US" sz="2000" baseline="0" dirty="0" smtClean="0"/>
              <a:t> users, we can take up all the unallocated resources</a:t>
            </a:r>
          </a:p>
          <a:p>
            <a:pPr marL="0" indent="0">
              <a:buNone/>
            </a:pPr>
            <a:r>
              <a:rPr lang="en-US" sz="2000" baseline="0" dirty="0" smtClean="0"/>
              <a:t>Case2: coexisting with legacy users, the rate of legacy user will not scale up, so we will not overshoot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4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2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0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We have implemented the 3 design components</a:t>
            </a:r>
          </a:p>
          <a:p>
            <a:pPr marL="0" indent="0">
              <a:buNone/>
            </a:pPr>
            <a:r>
              <a:rPr lang="en-US" sz="2000" baseline="0" dirty="0" err="1" smtClean="0"/>
              <a:t>Rmon</a:t>
            </a:r>
            <a:r>
              <a:rPr lang="en-US" sz="2000" baseline="0" dirty="0" smtClean="0"/>
              <a:t>, PIRS and LVA</a:t>
            </a:r>
          </a:p>
          <a:p>
            <a:pPr marL="0" indent="0">
              <a:buNone/>
            </a:pP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The real implementation is shown in the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2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0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Need to introduce the 3 different algorithms which leverage the historical statistics</a:t>
            </a:r>
          </a:p>
          <a:p>
            <a:pPr marL="0" indent="0">
              <a:buNone/>
            </a:pPr>
            <a:r>
              <a:rPr lang="en-US" sz="2000" baseline="0" dirty="0" smtClean="0"/>
              <a:t>1.Latest throughput</a:t>
            </a:r>
          </a:p>
          <a:p>
            <a:pPr marL="0" indent="0">
              <a:buNone/>
            </a:pPr>
            <a:r>
              <a:rPr lang="en-US" sz="2000" baseline="0" dirty="0" smtClean="0"/>
              <a:t>2.Harmonic mean of the historical throughput</a:t>
            </a:r>
          </a:p>
          <a:p>
            <a:pPr marL="0" indent="0">
              <a:buNone/>
            </a:pPr>
            <a:r>
              <a:rPr lang="en-US" sz="2000" baseline="0" dirty="0" smtClean="0"/>
              <a:t>3.Arithmetic mean of </a:t>
            </a:r>
            <a:r>
              <a:rPr lang="en-US" altLang="zh-CN" sz="2000" baseline="0" dirty="0" smtClean="0"/>
              <a:t>the historical throughput</a:t>
            </a:r>
          </a:p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8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video streaming applications severely underutilize the LTE bandwidth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0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Need to introduce the benchmarks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7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Dynamic Adaptive Streaming over HTTP or DASH is</a:t>
            </a:r>
            <a:r>
              <a:rPr lang="en-US" altLang="zh-CN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 promising streaming technique, could it solve the bandwidth underutilization problem?</a:t>
            </a:r>
          </a:p>
          <a:p>
            <a:pPr marL="0" indent="0">
              <a:buNone/>
            </a:pPr>
            <a:r>
              <a:rPr lang="en-US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Introduce what is the DASH:</a:t>
            </a:r>
          </a:p>
          <a:p>
            <a:pPr marL="457200" indent="-457200">
              <a:buAutoNum type="arabicPeriod"/>
            </a:pPr>
            <a:r>
              <a:rPr lang="en-US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UE measures the downlink bandwidth</a:t>
            </a:r>
          </a:p>
          <a:p>
            <a:pPr marL="457200" indent="-457200">
              <a:buAutoNum type="arabicPeriod"/>
            </a:pPr>
            <a:r>
              <a:rPr lang="en-US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UE feedbacks the bandwidth to the video server</a:t>
            </a:r>
          </a:p>
          <a:p>
            <a:pPr marL="457200" indent="-457200">
              <a:buAutoNum type="arabicPeriod"/>
            </a:pPr>
            <a:r>
              <a:rPr lang="en-US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server adapt the video bitrate based on the reported bandwidth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LTE networks, the throughput may largely underestimate the network bandwidth unless a video segment can saturate the client's end-to-end bandwidth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DASH mechanism may fall into a vicious cycle</a:t>
            </a:r>
            <a:endParaRPr lang="en-US" altLang="zh-CN" sz="3600" baseline="0" dirty="0" smtClean="0"/>
          </a:p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7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We did some motivational measurements to validate the vicious cycle</a:t>
            </a:r>
          </a:p>
          <a:p>
            <a:pPr marL="457200" indent="-457200">
              <a:buAutoNum type="arabicPeriod"/>
            </a:pPr>
            <a:r>
              <a:rPr lang="en-US" sz="2000" baseline="0" dirty="0" smtClean="0"/>
              <a:t>We found lower video bitrate will lead to lower throughput (Fig 1)</a:t>
            </a:r>
          </a:p>
          <a:p>
            <a:pPr marL="457200" indent="-457200">
              <a:buAutoNum type="arabicPeriod"/>
            </a:pPr>
            <a:r>
              <a:rPr lang="en-US" sz="2000" baseline="0" dirty="0" smtClean="0"/>
              <a:t>The low throughput will in turn cause low video bitrate in </a:t>
            </a:r>
            <a:r>
              <a:rPr lang="en-US" altLang="zh-CN" sz="2000" baseline="0" dirty="0" smtClean="0"/>
              <a:t>DASH, which result in a very slow convergence to the bandwidth (Fig 2)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0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The highly dynamic network bandwidth of LTE network is another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We also did some motivational measurements for that </a:t>
            </a:r>
          </a:p>
          <a:p>
            <a:pPr marL="0" indent="0">
              <a:buNone/>
            </a:pPr>
            <a:r>
              <a:rPr lang="en-US" sz="2000" baseline="0" dirty="0" smtClean="0"/>
              <a:t>1.Existing DASH algorithms cannot follow the bandwidth variation in </a:t>
            </a:r>
            <a:r>
              <a:rPr lang="en-US" altLang="zh-CN" sz="2000" baseline="0" dirty="0" smtClean="0"/>
              <a:t>LTE networks, causing either overshoot or undershoot (Fig 1)</a:t>
            </a:r>
          </a:p>
          <a:p>
            <a:r>
              <a:rPr lang="en-US" sz="2000" baseline="0" dirty="0" smtClean="0"/>
              <a:t>2.</a:t>
            </a:r>
            <a:r>
              <a:rPr lang="en-US" altLang="zh-CN" sz="2000" baseline="0" dirty="0" smtClean="0"/>
              <a:t>The poor adaptation drains out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client's buffer and causes video stalls (Fig 2)</a:t>
            </a:r>
          </a:p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6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3 Components:</a:t>
            </a:r>
          </a:p>
          <a:p>
            <a:pPr marL="0" indent="0">
              <a:buNone/>
            </a:pPr>
            <a:r>
              <a:rPr lang="en-US" sz="2000" baseline="0" dirty="0" smtClean="0"/>
              <a:t>UE: Radio resource monitor</a:t>
            </a:r>
          </a:p>
          <a:p>
            <a:pPr marL="0" indent="0">
              <a:buNone/>
            </a:pPr>
            <a:r>
              <a:rPr lang="en-US" sz="2000" baseline="0" dirty="0" smtClean="0"/>
              <a:t>Server: PHY-informed Rate Scaling (</a:t>
            </a:r>
            <a:r>
              <a:rPr lang="en-US" sz="2000" baseline="0" dirty="0" err="1" smtClean="0"/>
              <a:t>piRS</a:t>
            </a:r>
            <a:r>
              <a:rPr lang="en-US" sz="2000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Server: </a:t>
            </a:r>
            <a:r>
              <a:rPr lang="en-US" altLang="zh-CN" sz="2000" b="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LRD-based Video adaptation (LVA)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No modification to the </a:t>
            </a:r>
            <a:r>
              <a:rPr lang="en-US" sz="2000" baseline="0" dirty="0" err="1" smtClean="0"/>
              <a:t>eNB</a:t>
            </a: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Easy to deploy: firmware upgrade is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Work flow:</a:t>
            </a:r>
          </a:p>
          <a:p>
            <a:pPr marL="0" indent="0">
              <a:buNone/>
            </a:pPr>
            <a:r>
              <a:rPr lang="en-US" sz="2000" baseline="0" dirty="0" smtClean="0"/>
              <a:t>UE senses 50% PRB utilization</a:t>
            </a:r>
          </a:p>
          <a:p>
            <a:pPr marL="0" indent="0">
              <a:buNone/>
            </a:pPr>
            <a:r>
              <a:rPr lang="en-US" sz="2000" baseline="0" dirty="0" smtClean="0"/>
              <a:t>UE reports this value</a:t>
            </a:r>
          </a:p>
          <a:p>
            <a:pPr marL="0" indent="0">
              <a:buNone/>
            </a:pPr>
            <a:r>
              <a:rPr lang="en-US" sz="2000" baseline="0" dirty="0" smtClean="0"/>
              <a:t>Server double the video bitrate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9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1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E685-F584-4C55-9FAD-B3BA3984447C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31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46498"/>
            <a:ext cx="9144000" cy="81150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164841"/>
            <a:ext cx="9144000" cy="927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377" y="5374837"/>
            <a:ext cx="857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Physical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Layer Informed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Adaptive Video Streaming Over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LTE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345" y="6080051"/>
            <a:ext cx="324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</a:rPr>
              <a:t>Xiufeng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Xie</a:t>
            </a:r>
            <a:r>
              <a:rPr lang="en-US" altLang="zh-CN" sz="2400" dirty="0" smtClean="0">
                <a:solidFill>
                  <a:srgbClr val="FFC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Xinyu</a:t>
            </a:r>
            <a:r>
              <a:rPr lang="en-US" altLang="zh-CN" sz="2400" dirty="0" smtClean="0">
                <a:solidFill>
                  <a:srgbClr val="FFC000"/>
                </a:solidFill>
              </a:rPr>
              <a:t> Zhang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61" y="6457890"/>
            <a:ext cx="3604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rgbClr val="FFC000"/>
                </a:solidFill>
              </a:rPr>
              <a:t>Unviersity</a:t>
            </a:r>
            <a:r>
              <a:rPr lang="en-US" altLang="zh-CN" sz="2000" dirty="0" smtClean="0">
                <a:solidFill>
                  <a:srgbClr val="FFC000"/>
                </a:solidFill>
              </a:rPr>
              <a:t> of </a:t>
            </a:r>
            <a:r>
              <a:rPr lang="en-US" altLang="zh-CN" sz="2000" dirty="0" err="1" smtClean="0">
                <a:solidFill>
                  <a:srgbClr val="FFC000"/>
                </a:solidFill>
              </a:rPr>
              <a:t>Winscosin</a:t>
            </a:r>
            <a:r>
              <a:rPr lang="en-US" altLang="zh-CN" sz="2000" dirty="0" smtClean="0">
                <a:solidFill>
                  <a:srgbClr val="FFC000"/>
                </a:solidFill>
              </a:rPr>
              <a:t>-Madison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301" y="6055693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C000"/>
                </a:solidFill>
              </a:rPr>
              <a:t>Swarun</a:t>
            </a:r>
            <a:r>
              <a:rPr lang="en-US" altLang="zh-CN" sz="2400" dirty="0" smtClean="0">
                <a:solidFill>
                  <a:srgbClr val="FFC000"/>
                </a:solidFill>
              </a:rPr>
              <a:t> Kumar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392" y="6055693"/>
            <a:ext cx="139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</a:rPr>
              <a:t>Li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Erran</a:t>
            </a:r>
            <a:r>
              <a:rPr lang="en-US" altLang="zh-CN" sz="2400" dirty="0" smtClean="0">
                <a:solidFill>
                  <a:srgbClr val="FFC000"/>
                </a:solidFill>
              </a:rPr>
              <a:t> Li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8814" y="6452249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C000"/>
                </a:solidFill>
              </a:rPr>
              <a:t>MIT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2501" y="6456593"/>
            <a:ext cx="109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C000"/>
                </a:solidFill>
              </a:rPr>
              <a:t>Bell Labs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3">
        <p:fade/>
      </p:transition>
    </mc:Choice>
    <mc:Fallback xmlns="">
      <p:transition spd="med" advTm="1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6229"/>
            <a:ext cx="9144000" cy="191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6884" y="3168789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Our solution: </a:t>
            </a:r>
            <a:r>
              <a:rPr lang="en-US" altLang="zh-CN" sz="4000" dirty="0" err="1">
                <a:solidFill>
                  <a:prstClr val="white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piStream</a:t>
            </a:r>
            <a:endParaRPr lang="en-US" altLang="zh-CN" sz="4000" dirty="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5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"/>
    </mc:Choice>
    <mc:Fallback xmlns="">
      <p:transition spd="slow" advTm="19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22197" y="3266558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17" y="1769720"/>
            <a:ext cx="1100764" cy="1456396"/>
          </a:xfrm>
          <a:prstGeom prst="rect">
            <a:avLst/>
          </a:prstGeom>
        </p:spPr>
      </p:pic>
      <p:cxnSp>
        <p:nvCxnSpPr>
          <p:cNvPr id="26" name="Elbow Connector 25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2413025"/>
            <a:ext cx="4204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LRD-based Video adaptation (LVA)</a:t>
            </a:r>
            <a:endParaRPr lang="zh-CN" altLang="en-US" sz="2000" b="1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5868" y="4795466"/>
            <a:ext cx="4120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PHY-informed Rate Scaling (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</a:t>
            </a:r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zh-CN" altLang="en-US" sz="2000" b="1" dirty="0">
              <a:solidFill>
                <a:srgbClr val="7030A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6597" y="2926804"/>
            <a:ext cx="3874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Radio Resource Monitor (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sz="2000" b="1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zh-CN" altLang="en-US" sz="2000" b="1" dirty="0">
              <a:solidFill>
                <a:srgbClr val="00B05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526288"/>
            <a:ext cx="37962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Architecture overview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 main components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6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88">
        <p:fade/>
      </p:transition>
    </mc:Choice>
    <mc:Fallback xmlns="">
      <p:transition spd="med" advTm="2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22197" y="3266558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17" y="1769720"/>
            <a:ext cx="1100764" cy="145639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00933"/>
              </p:ext>
            </p:extLst>
          </p:nvPr>
        </p:nvGraphicFramePr>
        <p:xfrm>
          <a:off x="5960064" y="1769720"/>
          <a:ext cx="1908515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703"/>
                <a:gridCol w="381703"/>
                <a:gridCol w="381703"/>
                <a:gridCol w="381703"/>
                <a:gridCol w="381703"/>
              </a:tblGrid>
              <a:tr h="2776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26" name="Elbow Connector 25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ular Callout 22"/>
          <p:cNvSpPr/>
          <p:nvPr/>
        </p:nvSpPr>
        <p:spPr>
          <a:xfrm>
            <a:off x="5764694" y="1634861"/>
            <a:ext cx="3180522" cy="1658238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3" name="Rectangular Callout 32"/>
          <p:cNvSpPr/>
          <p:nvPr/>
        </p:nvSpPr>
        <p:spPr>
          <a:xfrm>
            <a:off x="1026298" y="1989073"/>
            <a:ext cx="2573383" cy="852015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</a:t>
            </a:r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double the video bitrate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8748" y="1746022"/>
            <a:ext cx="1146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b="1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</a:t>
            </a:r>
          </a:p>
          <a:p>
            <a:r>
              <a:rPr lang="en-US" altLang="zh-CN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50% radio resource </a:t>
            </a:r>
          </a:p>
          <a:p>
            <a:r>
              <a:rPr lang="en-US" altLang="zh-CN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occupied</a:t>
            </a:r>
            <a:endParaRPr lang="zh-CN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26288"/>
            <a:ext cx="90893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Basic workflow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Monitor radio resource utilization to guide video adaptation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488779"/>
            <a:ext cx="9144000" cy="137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2122" y="5745988"/>
                <a:ext cx="851066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FFC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Principle1: </a:t>
                </a:r>
              </a:p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LTE network bandwidth utilization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50" charset="-128"/>
                      </a:rPr>
                      <m:t>≈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radio resource 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utilization</a:t>
                </a:r>
                <a:endParaRPr lang="zh-CN" altLang="en-US" sz="2400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22" y="5745988"/>
                <a:ext cx="8510663" cy="892552"/>
              </a:xfrm>
              <a:prstGeom prst="rect">
                <a:avLst/>
              </a:prstGeom>
              <a:blipFill rotWithShape="0">
                <a:blip r:embed="rId8"/>
                <a:stretch>
                  <a:fillRect l="-1433" t="-7534" r="-215" b="-15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25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46">
        <p:fade/>
      </p:transition>
    </mc:Choice>
    <mc:Fallback xmlns="">
      <p:transition spd="med" advTm="4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23" grpId="0" animBg="1"/>
      <p:bldP spid="33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00107" y="3158891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009982" y="34646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4917755" y="3461932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825528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3102209" y="3461932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17" y="1741584"/>
            <a:ext cx="1100764" cy="145639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584566"/>
              </p:ext>
            </p:extLst>
          </p:nvPr>
        </p:nvGraphicFramePr>
        <p:xfrm>
          <a:off x="5825528" y="1693226"/>
          <a:ext cx="1908515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703"/>
                <a:gridCol w="381703"/>
                <a:gridCol w="381703"/>
                <a:gridCol w="381703"/>
                <a:gridCol w="381703"/>
              </a:tblGrid>
              <a:tr h="2776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2" name="Rectangular Callout 31"/>
          <p:cNvSpPr/>
          <p:nvPr/>
        </p:nvSpPr>
        <p:spPr>
          <a:xfrm>
            <a:off x="5660717" y="1641777"/>
            <a:ext cx="3180522" cy="1556203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28481"/>
            <a:ext cx="1685104" cy="8917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81025" y="4198329"/>
            <a:ext cx="2598506" cy="1079580"/>
            <a:chOff x="6281025" y="4198329"/>
            <a:chExt cx="2598506" cy="1079580"/>
          </a:xfrm>
        </p:grpSpPr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 rot="20667428">
              <a:off x="6339442" y="4268359"/>
              <a:ext cx="2491934" cy="922338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4800" b="1" dirty="0" smtClean="0">
                  <a:solidFill>
                    <a:srgbClr val="990033"/>
                  </a:solidFill>
                </a:rPr>
                <a:t>Success</a:t>
              </a:r>
              <a:endParaRPr lang="en-GB" altLang="en-US" sz="4800" b="1" dirty="0">
                <a:solidFill>
                  <a:srgbClr val="990033"/>
                </a:solidFill>
              </a:endParaRPr>
            </a:p>
          </p:txBody>
        </p:sp>
        <p:pic>
          <p:nvPicPr>
            <p:cNvPr id="36" name="Picture 6" descr="stamp-effect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7428">
              <a:off x="6281025" y="4198329"/>
              <a:ext cx="2598506" cy="107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7694771" y="1688562"/>
            <a:ext cx="1146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b="1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</a:t>
            </a:r>
          </a:p>
          <a:p>
            <a:r>
              <a:rPr lang="en-US" altLang="zh-CN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100% radio resource </a:t>
            </a:r>
          </a:p>
          <a:p>
            <a:r>
              <a:rPr lang="en-US" altLang="zh-CN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occupied</a:t>
            </a:r>
            <a:endParaRPr lang="zh-CN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7" name="Elbow Connector 36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50" name="Rectangular Callout 49"/>
          <p:cNvSpPr/>
          <p:nvPr/>
        </p:nvSpPr>
        <p:spPr>
          <a:xfrm>
            <a:off x="445477" y="1936475"/>
            <a:ext cx="3188864" cy="852015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</a:t>
            </a:r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have converged to the bandwidth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90893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Basic workflow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Monitor radio resource utilization to guide video adaptation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5488779"/>
            <a:ext cx="9144000" cy="137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50477" y="5866179"/>
            <a:ext cx="6226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Solving the bandwidth underutilization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9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9931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9931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00138 -4.81481E-6 -0.00243 0.00695 -0.00243 0.01551 C -0.00243 0.02431 -0.00138 0.03149 -4.16667E-6 0.03149 C 0.00139 0.03149 0.00261 0.02431 0.00261 0.01551 C 0.00261 0.00695 0.00139 -4.81481E-6 -4.16667E-6 -4.81481E-6 Z " pathEditMode="relative" rAng="0" ptsTypes="AAAAA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5" grpId="0" animBg="1"/>
      <p:bldP spid="26" grpId="0" animBg="1"/>
      <p:bldP spid="27" grpId="0" animBg="1"/>
      <p:bldP spid="39" grpId="0" animBg="1"/>
      <p:bldP spid="23" grpId="0" animBg="1"/>
      <p:bldP spid="43" grpId="0" animBg="1"/>
      <p:bldP spid="44" grpId="0" animBg="1"/>
      <p:bldP spid="45" grpId="0" animBg="1"/>
      <p:bldP spid="48" grpId="0" animBg="1"/>
      <p:bldP spid="32" grpId="0" animBg="1"/>
      <p:bldP spid="49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6984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1: Radio Resource Monitor (</a:t>
            </a:r>
            <a:r>
              <a:rPr lang="en-US" altLang="zh-CN" sz="2800" dirty="0" err="1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Why we can do this for LTE?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" y="1672229"/>
            <a:ext cx="3681664" cy="3701006"/>
          </a:xfrm>
          <a:prstGeom prst="rect">
            <a:avLst/>
          </a:prstGeom>
        </p:spPr>
      </p:pic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4259179" y="2007395"/>
            <a:ext cx="4752473" cy="307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Radio resources are divided into resource blocks in LTE</a:t>
            </a:r>
          </a:p>
          <a:p>
            <a:r>
              <a:rPr lang="en-US" altLang="en-US" sz="2400" dirty="0" smtClean="0"/>
              <a:t>The same MCS is used for all resource blocks allocated to the same user in one transmission</a:t>
            </a:r>
          </a:p>
          <a:p>
            <a:r>
              <a:rPr lang="en-US" altLang="en-US" sz="2400" dirty="0" smtClean="0"/>
              <a:t>More resource allocated to a user, higher downlink bandwidth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8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6984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1: Radio Resource Monitor (</a:t>
            </a:r>
            <a:r>
              <a:rPr lang="en-US" altLang="zh-CN" sz="2800" dirty="0" err="1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How to estimate the resource utilization?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0784" y="1605827"/>
            <a:ext cx="4473216" cy="2410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44611"/>
            <a:ext cx="4726638" cy="221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9765" y="1973074"/>
            <a:ext cx="425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Using an energy threshold?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Frequency diversity causes the problem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841"/>
            <a:ext cx="4670784" cy="3103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92" y="3950192"/>
            <a:ext cx="4501808" cy="2907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919008"/>
            <a:ext cx="4614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LTE reference signal captures the frequency 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Use the closet reference signal energy as the threshold of each resource element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7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8110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2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PHY-informed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rate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scaling (PIRS)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Resource utilization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versus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utilization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0" y="1839411"/>
            <a:ext cx="5366082" cy="3523110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113417" y="1732085"/>
            <a:ext cx="4235119" cy="307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Resource utilization ratio is almost proportional to the bandwidth utilization ratio</a:t>
            </a:r>
          </a:p>
          <a:p>
            <a:r>
              <a:rPr lang="en-US" altLang="en-US" sz="2400" dirty="0" smtClean="0"/>
              <a:t>For a single UE, the relation is close to y=x</a:t>
            </a:r>
          </a:p>
          <a:p>
            <a:r>
              <a:rPr lang="en-US" altLang="en-US" sz="2400" dirty="0" smtClean="0"/>
              <a:t>For multiple UEs, a close to linear </a:t>
            </a:r>
            <a:r>
              <a:rPr lang="en-US" altLang="en-US" sz="2400" dirty="0"/>
              <a:t>relation still holds</a:t>
            </a:r>
            <a:endParaRPr lang="en-US" alt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6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5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-1" y="526288"/>
            <a:ext cx="9144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2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PHY-informed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rate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scaling (PIRS)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How to adapt video bitrate without overshooting bandwidth?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345"/>
            <a:ext cx="5101980" cy="1871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625"/>
            <a:ext cx="5108148" cy="1393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0042" y="1740620"/>
                <a:ext cx="18313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42" y="1740620"/>
                <a:ext cx="1831399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0" y="1817564"/>
            <a:ext cx="4310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= Throughput / Utilization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101981" y="2841516"/>
            <a:ext cx="4042020" cy="1610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000" dirty="0" smtClean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5101981" y="4739040"/>
            <a:ext cx="4042020" cy="1610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Coexisting </a:t>
            </a:r>
            <a:r>
              <a:rPr lang="en-US" altLang="en-US" sz="2400" dirty="0"/>
              <a:t>with legacy </a:t>
            </a:r>
            <a:r>
              <a:rPr lang="en-US" altLang="en-US" sz="2400" dirty="0" smtClean="0"/>
              <a:t>users (u3):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The rates of the legacy user will not be scaled 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Will not overshoot the bandwidth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5101980" y="2835200"/>
            <a:ext cx="4042020" cy="1610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Only </a:t>
            </a:r>
            <a:r>
              <a:rPr lang="en-US" altLang="en-US" sz="2400" dirty="0" err="1" smtClean="0"/>
              <a:t>piStream</a:t>
            </a:r>
            <a:r>
              <a:rPr lang="en-US" altLang="en-US" sz="2400" dirty="0" smtClean="0"/>
              <a:t> users: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The rates after scaling take up all the unallocated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7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5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-1" y="526288"/>
            <a:ext cx="9144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3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LRD-based video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adaptation (LVA) </a:t>
            </a:r>
            <a:endParaRPr lang="en-US" altLang="zh-CN" sz="2800" dirty="0" smtClean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 is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difficult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 predict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future bandwidth, we do not have to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76" y="3990626"/>
            <a:ext cx="4835824" cy="2867374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61720" y="5075854"/>
            <a:ext cx="4269802" cy="2258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We can estimate how likely current bandwidth will hold for the next video segment</a:t>
            </a:r>
          </a:p>
          <a:p>
            <a:endParaRPr lang="en-US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827"/>
            <a:ext cx="4593242" cy="2991986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744341" y="2254642"/>
            <a:ext cx="4248560" cy="1548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Leverage the long range dependency of </a:t>
            </a:r>
            <a:r>
              <a:rPr lang="en-US" altLang="en-US" sz="2400" dirty="0"/>
              <a:t>L</a:t>
            </a:r>
            <a:r>
              <a:rPr lang="en-US" altLang="zh-CN" sz="2400" dirty="0"/>
              <a:t>TE traffic (A Hurst </a:t>
            </a:r>
            <a:r>
              <a:rPr lang="en-US" altLang="zh-CN" sz="2400" dirty="0" smtClean="0"/>
              <a:t>parameter 1-0.25=0.75 indicates LRD feature)</a:t>
            </a:r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4" name="Oval 3"/>
          <p:cNvSpPr/>
          <p:nvPr/>
        </p:nvSpPr>
        <p:spPr>
          <a:xfrm>
            <a:off x="2510118" y="3488052"/>
            <a:ext cx="1545047" cy="458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0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5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8110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3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LRD-based video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adaptation (LVA) </a:t>
            </a:r>
            <a:endParaRPr lang="en-US" altLang="zh-CN" sz="2800" dirty="0" smtClean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Estimate how likely current bandwidth will last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26431" y="3308684"/>
            <a:ext cx="3464106" cy="8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26431" y="2016428"/>
            <a:ext cx="0" cy="1292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26431" y="3829821"/>
            <a:ext cx="0" cy="1292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26431" y="2803358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73179" y="2087119"/>
            <a:ext cx="360947" cy="716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34126" y="2099121"/>
            <a:ext cx="421106" cy="734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5232" y="2817347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6431" y="2853029"/>
            <a:ext cx="1407695" cy="40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16079" y="2102134"/>
            <a:ext cx="360947" cy="7162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71010" y="2111123"/>
            <a:ext cx="421106" cy="7342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92116" y="2845391"/>
            <a:ext cx="10467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 txBox="1">
            <a:spLocks noChangeArrowheads="1"/>
          </p:cNvSpPr>
          <p:nvPr/>
        </p:nvSpPr>
        <p:spPr>
          <a:xfrm>
            <a:off x="4306313" y="1859363"/>
            <a:ext cx="4982357" cy="1970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Historical value based adaptation:</a:t>
            </a:r>
          </a:p>
          <a:p>
            <a:pPr lvl="1">
              <a:buFont typeface="SimSun" panose="02010600030101010101" pitchFamily="2" charset="-122"/>
              <a:buChar char="※"/>
            </a:pPr>
            <a:r>
              <a:rPr lang="en-US" altLang="en-US" sz="2000" dirty="0" smtClean="0"/>
              <a:t>Adaptation is one segment behind the bandwidth variation in DASH</a:t>
            </a:r>
          </a:p>
          <a:p>
            <a:pPr lvl="1">
              <a:buFont typeface="SimSun" panose="02010600030101010101" pitchFamily="2" charset="-122"/>
              <a:buChar char="※"/>
            </a:pPr>
            <a:r>
              <a:rPr lang="en-US" altLang="en-US" sz="2000" dirty="0" smtClean="0"/>
              <a:t>Suffer from both overshooting and under utilization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3013" y="1801108"/>
            <a:ext cx="140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Video bitrate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1079" y="156404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Bandwidth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26431" y="4688301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955132" y="3972062"/>
            <a:ext cx="360947" cy="716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15932" y="3982313"/>
            <a:ext cx="421106" cy="734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37038" y="4688301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26431" y="5105825"/>
            <a:ext cx="3464106" cy="8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10391" y="324936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298358" y="505110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6143" y="2555582"/>
            <a:ext cx="8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bitrate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6301" y="4475949"/>
            <a:ext cx="8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bitrate</a:t>
            </a:r>
            <a:endParaRPr lang="zh-CN" alt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908237" y="4733064"/>
            <a:ext cx="1407695" cy="40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5"/>
          <p:cNvSpPr txBox="1">
            <a:spLocks noChangeArrowheads="1"/>
          </p:cNvSpPr>
          <p:nvPr/>
        </p:nvSpPr>
        <p:spPr>
          <a:xfrm>
            <a:off x="4390537" y="3711168"/>
            <a:ext cx="4982357" cy="2912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LVA: Follow the bandwidth variation with the sojourn probability 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Do not follow the bandwidth variation when it is highly likely to be temporary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If the bandwidth can hold for a longer duration, it is more likely to last for the next video segment (larger P)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334126" y="4741016"/>
            <a:ext cx="1407695" cy="40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92495" y="362329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Small P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951079" y="5355024"/>
            <a:ext cx="0" cy="1292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51079" y="6213504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979780" y="5497265"/>
            <a:ext cx="360947" cy="716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340580" y="5497265"/>
            <a:ext cx="396458" cy="5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51079" y="6631028"/>
            <a:ext cx="3464106" cy="8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23006" y="657630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20949" y="6001152"/>
            <a:ext cx="8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bitrate</a:t>
            </a:r>
            <a:endParaRPr lang="zh-CN" alt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932885" y="6268777"/>
            <a:ext cx="1407695" cy="40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106177" y="511140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P1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2770945" y="5492056"/>
            <a:ext cx="396458" cy="5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201163" y="5500055"/>
            <a:ext cx="396458" cy="5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03083" y="51196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&lt;P2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33301" y="51172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&lt;P3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367888" y="6256840"/>
            <a:ext cx="396458" cy="52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791654" y="6245972"/>
            <a:ext cx="396458" cy="52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202914" y="5515460"/>
            <a:ext cx="360947" cy="7162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426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4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64070"/>
            <a:ext cx="9144000" cy="5293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9144000" cy="1605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526288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Background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1" name="Rectangle 5"/>
          <p:cNvSpPr txBox="1">
            <a:spLocks noChangeArrowheads="1"/>
          </p:cNvSpPr>
          <p:nvPr/>
        </p:nvSpPr>
        <p:spPr>
          <a:xfrm>
            <a:off x="130931" y="1729661"/>
            <a:ext cx="8878598" cy="62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Video </a:t>
            </a:r>
            <a:r>
              <a:rPr lang="en-US" altLang="en-US" sz="2400" dirty="0" smtClean="0"/>
              <a:t>streaming: </a:t>
            </a:r>
            <a:r>
              <a:rPr lang="en-US" altLang="en-US" sz="2400" dirty="0" smtClean="0">
                <a:solidFill>
                  <a:srgbClr val="FF0000"/>
                </a:solidFill>
              </a:rPr>
              <a:t>70</a:t>
            </a:r>
            <a:r>
              <a:rPr lang="en-US" altLang="en-US" sz="2400" dirty="0">
                <a:solidFill>
                  <a:srgbClr val="FF0000"/>
                </a:solidFill>
              </a:rPr>
              <a:t>%</a:t>
            </a:r>
            <a:r>
              <a:rPr lang="en-US" altLang="en-US" sz="2400" dirty="0"/>
              <a:t> of the mobile Internet </a:t>
            </a:r>
            <a:r>
              <a:rPr lang="en-US" altLang="en-US" sz="2400" dirty="0" smtClean="0"/>
              <a:t>traffic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46" y="2846277"/>
            <a:ext cx="1100764" cy="1456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12" y="3699898"/>
            <a:ext cx="2225992" cy="177634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189920">
            <a:off x="3261115" y="4255661"/>
            <a:ext cx="2572178" cy="36319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2168770" y="4535943"/>
            <a:ext cx="25715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10x </a:t>
            </a:r>
            <a:r>
              <a:rPr lang="en-US" altLang="zh-CN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speed over </a:t>
            </a:r>
            <a:r>
              <a:rPr lang="en-US" altLang="zh-CN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3G</a:t>
            </a:r>
            <a:endParaRPr lang="zh-CN" altLang="en-US" sz="2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46521" y="5035483"/>
            <a:ext cx="40927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Only 20% quality improvement!</a:t>
            </a:r>
            <a:endParaRPr lang="zh-CN" altLang="en-US" sz="2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130931" y="2335418"/>
            <a:ext cx="8878598" cy="780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Video streaming over LTE</a:t>
            </a:r>
            <a:endParaRPr lang="en-US" altLang="en-US" sz="2400" dirty="0"/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1765100" y="5498471"/>
            <a:ext cx="5932198" cy="780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Stalling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7.5s to 12.3s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every 60s video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1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7">
        <p:fade/>
      </p:transition>
    </mc:Choice>
    <mc:Fallback xmlns="">
      <p:transition spd="med" advTm="4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9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6229"/>
            <a:ext cx="9144000" cy="191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0510" y="3168789"/>
            <a:ext cx="4775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piStream</a:t>
            </a:r>
            <a:r>
              <a:rPr lang="en-US" altLang="zh-CN" sz="4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Evaluation</a:t>
            </a:r>
            <a:endParaRPr lang="zh-CN" altLang="en-US" sz="40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"/>
    </mc:Choice>
    <mc:Fallback xmlns="">
      <p:transition spd="slow" advTm="48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1055408"/>
            <a:ext cx="9144000" cy="550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0638" y="1071561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Testbed implementation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485"/>
            <a:ext cx="4423788" cy="350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88" y="1622485"/>
            <a:ext cx="4720212" cy="3501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8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99481" y="801748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Micro benchmark (</a:t>
            </a:r>
            <a:r>
              <a:rPr lang="en-US" altLang="zh-CN" sz="2800" dirty="0" err="1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568"/>
            <a:ext cx="4778328" cy="29284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1605827"/>
            <a:ext cx="4741729" cy="991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3955" y="1531963"/>
            <a:ext cx="47436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accuracy</a:t>
            </a:r>
          </a:p>
          <a:p>
            <a:pPr lvl="1"/>
            <a:r>
              <a:rPr lang="en-US" altLang="zh-CN" sz="2000" i="1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</a:t>
            </a:r>
            <a:r>
              <a:rPr lang="en-US" altLang="zh-CN" sz="2000" i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esource utilization vs bandwidth utilization</a:t>
            </a:r>
            <a:endParaRPr lang="en-US" altLang="zh-CN" sz="2000" i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5712" y="1605827"/>
            <a:ext cx="4508288" cy="991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1728" y="1534720"/>
            <a:ext cx="4402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 performance gain</a:t>
            </a:r>
          </a:p>
          <a:p>
            <a:pPr lvl="1"/>
            <a:r>
              <a:rPr lang="en-US" altLang="zh-CN" sz="2000" i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 vs throughput-based DASH</a:t>
            </a:r>
            <a:endParaRPr lang="en-US" altLang="zh-CN" sz="2000" i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28" y="2610568"/>
            <a:ext cx="4365672" cy="29284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743620" y="1605827"/>
            <a:ext cx="45719" cy="52521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102" y="5539008"/>
            <a:ext cx="4730518" cy="13189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01" y="5636765"/>
            <a:ext cx="468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Our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resource monitor outputs accurate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resource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utilization (error&lt;</a:t>
            </a:r>
            <a:r>
              <a:rPr lang="en-US" altLang="zh-CN" sz="24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10%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89340" y="5539008"/>
            <a:ext cx="4354660" cy="131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1091" y="5623070"/>
            <a:ext cx="475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 component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alone improves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video bitrate by </a:t>
            </a:r>
            <a:r>
              <a:rPr lang="en-US" altLang="zh-CN" sz="24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3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99481" y="801748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Micro benchmark (ii)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" y="1605827"/>
            <a:ext cx="4741729" cy="991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5712" y="1605827"/>
            <a:ext cx="4508288" cy="991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102" y="5687400"/>
            <a:ext cx="9130898" cy="1170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6406"/>
            <a:ext cx="9144000" cy="30981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44840" y="2596874"/>
            <a:ext cx="45719" cy="3090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53957" y="1531963"/>
            <a:ext cx="9197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LVA video quality (bitrate) &amp; smoothness (stalling rate)</a:t>
            </a:r>
          </a:p>
          <a:p>
            <a:pPr lvl="1"/>
            <a:r>
              <a:rPr lang="en-US" altLang="zh-CN" sz="2000" i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Compare with historical statistics based adaptation algorithms</a:t>
            </a:r>
            <a:endParaRPr lang="en-US" altLang="zh-CN" sz="2000" i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4544" y="5657671"/>
            <a:ext cx="900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LVA significantly reduces video stalling rate at the cost of slight video bitrate drop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9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89"/>
            <a:ext cx="9144000" cy="416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8" y="1837541"/>
            <a:ext cx="5327372" cy="3446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3870" y="3010059"/>
            <a:ext cx="1669773" cy="104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661" y="3671030"/>
            <a:ext cx="295275" cy="257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7082" y="3643886"/>
            <a:ext cx="1542896" cy="82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2815224" y="2044249"/>
            <a:ext cx="1048871" cy="782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3412546" y="2423183"/>
            <a:ext cx="676838" cy="35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3617082" y="2826530"/>
            <a:ext cx="771448" cy="77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4054933" y="3161742"/>
            <a:ext cx="558885" cy="43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4449844" y="2643718"/>
            <a:ext cx="740544" cy="43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4969660" y="2970423"/>
            <a:ext cx="220727" cy="43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3864095" y="2052897"/>
            <a:ext cx="1326292" cy="51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26288"/>
            <a:ext cx="8600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Comparison with state-of-the-art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algorithms (</a:t>
            </a:r>
            <a:r>
              <a:rPr lang="en-US" altLang="zh-CN" sz="2800" dirty="0" err="1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Static user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02" y="5687400"/>
            <a:ext cx="9130898" cy="1170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4544" y="5657671"/>
            <a:ext cx="900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err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piStream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outperforms other DASH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algorithms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1.6X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video quality (bitrate) gain over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BBA and GPAC while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maintaining a low video stalling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rate close to </a:t>
            </a:r>
            <a:r>
              <a:rPr lang="en-US" altLang="zh-CN" sz="24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0%</a:t>
            </a:r>
            <a:endParaRPr lang="en-US" altLang="zh-CN" sz="24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>
          <a:xfrm>
            <a:off x="5264723" y="1600814"/>
            <a:ext cx="3713022" cy="307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/>
              <a:t>Benchmark algorithms</a:t>
            </a:r>
          </a:p>
          <a:p>
            <a:r>
              <a:rPr lang="en-US" altLang="en-US" sz="2400" b="1" dirty="0"/>
              <a:t>FESTIVE: </a:t>
            </a:r>
            <a:r>
              <a:rPr lang="en-US" altLang="en-US" sz="2400" dirty="0"/>
              <a:t>adaptation based on h</a:t>
            </a:r>
            <a:r>
              <a:rPr lang="en-US" altLang="zh-CN" sz="2400" dirty="0"/>
              <a:t>armonic mean of historical throughput</a:t>
            </a:r>
            <a:endParaRPr lang="en-US" altLang="en-US" sz="2400" dirty="0"/>
          </a:p>
          <a:p>
            <a:r>
              <a:rPr lang="en-US" altLang="en-US" sz="2400" b="1" dirty="0"/>
              <a:t>PANDA: </a:t>
            </a:r>
            <a:r>
              <a:rPr lang="en-US" altLang="zh-CN" sz="2400" dirty="0"/>
              <a:t>probe the bandwidth until observing a throughput </a:t>
            </a:r>
            <a:r>
              <a:rPr lang="en-US" altLang="zh-CN" sz="2400" dirty="0" smtClean="0"/>
              <a:t>decrease</a:t>
            </a:r>
          </a:p>
          <a:p>
            <a:r>
              <a:rPr lang="en-US" altLang="en-US" sz="2400" b="1" dirty="0"/>
              <a:t>BBA: </a:t>
            </a:r>
            <a:r>
              <a:rPr lang="en-US" altLang="en-US" sz="2400" dirty="0"/>
              <a:t>adaptation only based on buffer </a:t>
            </a:r>
            <a:r>
              <a:rPr lang="en-US" altLang="en-US" sz="2400" dirty="0" smtClean="0"/>
              <a:t>level</a:t>
            </a:r>
            <a:endParaRPr lang="en-US" altLang="en-US" sz="2400" b="1" dirty="0" smtClean="0"/>
          </a:p>
          <a:p>
            <a:r>
              <a:rPr lang="en-US" altLang="en-US" sz="2400" b="1" dirty="0" smtClean="0"/>
              <a:t>GPAC: </a:t>
            </a:r>
            <a:r>
              <a:rPr lang="en-US" altLang="en-US" sz="2000" dirty="0" smtClean="0"/>
              <a:t>adaptation </a:t>
            </a:r>
            <a:r>
              <a:rPr lang="en-US" altLang="en-US" sz="2000" dirty="0"/>
              <a:t>based on </a:t>
            </a:r>
            <a:r>
              <a:rPr lang="en-US" altLang="en-US" sz="2000" dirty="0" smtClean="0"/>
              <a:t>last </a:t>
            </a:r>
            <a:r>
              <a:rPr lang="en-US" altLang="zh-CN" sz="2000" dirty="0" smtClean="0"/>
              <a:t>throughput value</a:t>
            </a:r>
            <a:endParaRPr lang="en-US" alt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9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26288"/>
            <a:ext cx="8600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Comparison with state-of-the-art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algorithms (ii)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With user mobility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209"/>
            <a:ext cx="9144000" cy="296403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102" y="5288340"/>
            <a:ext cx="9130898" cy="1569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00930" y="5288340"/>
            <a:ext cx="900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err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piStream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maintains the highest video quality among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all tested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algorithms and a low video stalling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Our spectrum monitor can report accurate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PRB utilization ratio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mobility cases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7564" y="482673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Slow driving</a:t>
            </a:r>
            <a:endParaRPr lang="zh-CN" altLang="en-US" sz="20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854" y="4820942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Fast driving</a:t>
            </a:r>
            <a:endParaRPr lang="zh-CN" altLang="en-US" sz="20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6229"/>
            <a:ext cx="9144000" cy="191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4621" y="2706964"/>
            <a:ext cx="180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Thank you!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621" y="3331489"/>
            <a:ext cx="181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</a:rPr>
              <a:t>Questions?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"/>
    </mc:Choice>
    <mc:Fallback xmlns="">
      <p:transition spd="slow" advTm="9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44994"/>
            <a:ext cx="9144000" cy="191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12720" y="5611833"/>
            <a:ext cx="948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Challenges for video streaming over LTE</a:t>
            </a:r>
            <a:endParaRPr lang="zh-CN" altLang="en-US" sz="40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116"/>
            <a:ext cx="4628322" cy="260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48" y="0"/>
            <a:ext cx="4746552" cy="2855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4149" y="761949"/>
            <a:ext cx="3810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"/>
    </mc:Choice>
    <mc:Fallback xmlns="">
      <p:transition spd="slow" advTm="16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91" y="1921593"/>
            <a:ext cx="1100764" cy="14563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06421" y="3161260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5645426" y="2224872"/>
            <a:ext cx="3415671" cy="970193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 thought LTE should be faster than this…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35826" y="3161260"/>
            <a:ext cx="609600" cy="1192465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Oval 32"/>
          <p:cNvSpPr/>
          <p:nvPr/>
        </p:nvSpPr>
        <p:spPr>
          <a:xfrm>
            <a:off x="3876358" y="3632024"/>
            <a:ext cx="264214" cy="577353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63197" y="4405907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network</a:t>
            </a:r>
          </a:p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4032" y="4408967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video</a:t>
            </a:r>
          </a:p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bitrate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83" y="4529017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Video server</a:t>
            </a:r>
            <a:endParaRPr lang="zh-CN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92617" y="1589947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LTE </a:t>
            </a:r>
            <a:r>
              <a:rPr lang="en-US" altLang="zh-CN" sz="24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basestation</a:t>
            </a:r>
            <a:endParaRPr lang="zh-CN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8138" y="447106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Client</a:t>
            </a:r>
            <a:endParaRPr lang="zh-CN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0595" y="4556305"/>
            <a:ext cx="482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&lt;&lt;</a:t>
            </a:r>
            <a:endParaRPr lang="zh-CN" altLang="en-US" sz="2000" b="1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526288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Challenge 1: Network bandwidth underutilization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Problem description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7">
        <p:fade/>
      </p:transition>
    </mc:Choice>
    <mc:Fallback xmlns="">
      <p:transition spd="med" advTm="4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31" grpId="0" animBg="1"/>
      <p:bldP spid="2" grpId="0" animBg="1"/>
      <p:bldP spid="33" grpId="0" animBg="1"/>
      <p:bldP spid="3" grpId="0"/>
      <p:bldP spid="35" grpId="0"/>
      <p:bldP spid="4" grpId="0"/>
      <p:bldP spid="38" grpId="0"/>
      <p:bldP spid="4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06421" y="3533826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6307224" y="2224872"/>
            <a:ext cx="2753873" cy="970193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Measure downlink bandwidth</a:t>
            </a:r>
            <a:endParaRPr lang="zh-CN" altLang="en-US" sz="20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2" name="Rectangular Callout 31"/>
          <p:cNvSpPr/>
          <p:nvPr/>
        </p:nvSpPr>
        <p:spPr>
          <a:xfrm>
            <a:off x="397565" y="1759436"/>
            <a:ext cx="3096100" cy="999878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 the video bitrate based on the reported bandwidth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2922" y="4777011"/>
            <a:ext cx="5155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Feedback the bandwidth to the video server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26288"/>
            <a:ext cx="8577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Could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solve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this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underutilization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 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What is DASH? </a:t>
            </a:r>
            <a:r>
              <a:rPr lang="en-US" altLang="zh-CN" sz="20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(Dynamic Adaptive Streaming over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HTTP)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4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98">
        <p:fade/>
      </p:transition>
    </mc:Choice>
    <mc:Fallback xmlns="">
      <p:transition spd="med" advTm="6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31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06421" y="3533826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6307224" y="2224872"/>
            <a:ext cx="2753873" cy="970193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 do not see any difference</a:t>
            </a:r>
            <a:endParaRPr lang="zh-CN" altLang="en-US" sz="20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2" name="Rectangular Callout 31"/>
          <p:cNvSpPr/>
          <p:nvPr/>
        </p:nvSpPr>
        <p:spPr>
          <a:xfrm>
            <a:off x="397565" y="1759436"/>
            <a:ext cx="3096100" cy="999878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OK, I should not increase the sending rate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4185" y="4777011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Report the same throughput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17607" y="2679980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increase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26288"/>
            <a:ext cx="8741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Could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solve the bandwidth underutilization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 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Conventional DASH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may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fall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into a vicious cycle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3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98">
        <p:fade/>
      </p:transition>
    </mc:Choice>
    <mc:Fallback xmlns="">
      <p:transition spd="med" advTm="6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018 -0.0557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31" grpId="0" animBg="1"/>
      <p:bldP spid="32" grpId="0" animBg="1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26288"/>
            <a:ext cx="8605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Vicious cycle in DASH 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Motivational measurements over LTE networks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7" y="3273383"/>
            <a:ext cx="4820096" cy="3034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8471" y="1859464"/>
            <a:ext cx="2358885" cy="71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148471" y="1859464"/>
            <a:ext cx="2358885" cy="71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6564" y="201721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Low video bitrate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52327" y="2017218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Low throughput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5" name="Straight Arrow Connector 4"/>
          <p:cNvCxnSpPr>
            <a:stCxn id="3" idx="3"/>
            <a:endCxn id="27" idx="1"/>
          </p:cNvCxnSpPr>
          <p:nvPr/>
        </p:nvCxnSpPr>
        <p:spPr>
          <a:xfrm>
            <a:off x="3697356" y="2217273"/>
            <a:ext cx="145111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27" idx="2"/>
            <a:endCxn id="3" idx="2"/>
          </p:cNvCxnSpPr>
          <p:nvPr/>
        </p:nvCxnSpPr>
        <p:spPr>
          <a:xfrm rot="5400000">
            <a:off x="4422914" y="670082"/>
            <a:ext cx="12700" cy="3810000"/>
          </a:xfrm>
          <a:prstGeom prst="bentConnector3">
            <a:avLst>
              <a:gd name="adj1" fmla="val 180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12" y="3271737"/>
            <a:ext cx="4757576" cy="304854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97088" y="2849852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</a:t>
            </a:r>
            <a:endParaRPr lang="zh-CN" altLang="en-US" sz="2000" b="1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6307581"/>
            <a:ext cx="9144000" cy="550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98283" y="6307581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Slow convergence to the network bandwidth</a:t>
            </a:r>
            <a:endParaRPr lang="zh-CN" altLang="en-US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8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98">
        <p:fade/>
      </p:transition>
    </mc:Choice>
    <mc:Fallback xmlns="">
      <p:transition spd="med" advTm="6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8" grpId="0"/>
      <p:bldP spid="40" grpId="0"/>
      <p:bldP spid="41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91" y="1921593"/>
            <a:ext cx="1100764" cy="14563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01510" y="3201285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009982" y="34646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4917755" y="3461932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825528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6733301" y="3461931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3102209" y="3461932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68" y="3335042"/>
            <a:ext cx="1685104" cy="89179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flipV="1">
            <a:off x="4585252" y="4127728"/>
            <a:ext cx="1700803" cy="167237"/>
            <a:chOff x="3478403" y="2148589"/>
            <a:chExt cx="1700803" cy="16723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4" name="Rectangular Callout 33"/>
          <p:cNvSpPr/>
          <p:nvPr/>
        </p:nvSpPr>
        <p:spPr>
          <a:xfrm>
            <a:off x="622853" y="1759436"/>
            <a:ext cx="2870812" cy="999878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is changing too fast, cannot adapt!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26288"/>
            <a:ext cx="7944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Challenge 2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Highly dynamic network bandwidth </a:t>
            </a:r>
            <a:endParaRPr lang="en-US" altLang="zh-CN" sz="2800" dirty="0" smtClean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Problem description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91704" y="2373397"/>
            <a:ext cx="1251287" cy="2940725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788517" y="1981988"/>
            <a:ext cx="1383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</a:t>
            </a:r>
            <a:endParaRPr lang="zh-CN" altLang="en-US" sz="20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8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7">
        <p:fade/>
      </p:transition>
    </mc:Choice>
    <mc:Fallback xmlns="">
      <p:transition spd="med" advTm="2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9931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9931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8218 C -0.00417 -0.08218 -0.00573 -0.06019 -0.00573 -0.0331 C -0.00573 -0.00625 -0.00417 0.01597 -0.00243 0.01597 C -0.00052 0.01597 0.00087 -0.00625 0.00087 -0.0331 C 0.00087 -0.06019 -0.00052 -0.08218 -0.00243 -0.08218 Z " pathEditMode="relative" rAng="0" ptsTypes="AAAAA">
                                      <p:cBhvr>
                                        <p:cTn id="26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7106 C -0.00416 0.07106 -0.00572 0.05856 -0.00572 0.04352 C -0.00572 0.02824 -0.00416 0.01597 -0.00243 0.01597 C -0.00052 0.01597 0.00087 0.02824 0.00087 0.04352 C 0.00087 0.05856 -0.00052 0.07106 -0.00243 0.07106 Z " pathEditMode="relative" rAng="0" ptsTypes="AAAAA">
                                      <p:cBhvr>
                                        <p:cTn id="28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5" grpId="0" animBg="1"/>
      <p:bldP spid="26" grpId="0" animBg="1"/>
      <p:bldP spid="27" grpId="0" animBg="1"/>
      <p:bldP spid="39" grpId="0" animBg="1"/>
      <p:bldP spid="23" grpId="0" animBg="1"/>
      <p:bldP spid="43" grpId="0" animBg="1"/>
      <p:bldP spid="44" grpId="0" animBg="1"/>
      <p:bldP spid="45" grpId="0" animBg="1"/>
      <p:bldP spid="48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26288"/>
            <a:ext cx="8605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Challenge2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Highly dynamic network bandwidth </a:t>
            </a:r>
            <a:endParaRPr lang="en-US" altLang="zh-CN" sz="2800" dirty="0" smtClean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Motivational Measurements over LTE networks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827"/>
            <a:ext cx="4736536" cy="3038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38" y="4016060"/>
            <a:ext cx="4417362" cy="284194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36536" y="1605827"/>
            <a:ext cx="4407464" cy="2410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4644611"/>
            <a:ext cx="4726638" cy="221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02791" y="2333889"/>
            <a:ext cx="425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Existing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fail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follow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bandwidth variation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5633" y="4955573"/>
            <a:ext cx="4251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Poor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adaptation drains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out client's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buffer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causes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video stalls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2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7">
        <p:fade/>
      </p:transition>
    </mc:Choice>
    <mc:Fallback xmlns="">
      <p:transition spd="med" advTm="2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0.6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0.6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1|0.5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1|0.5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1|0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8|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2007</TotalTime>
  <Words>1358</Words>
  <Application>Microsoft Office PowerPoint</Application>
  <PresentationFormat>On-screen Show (4:3)</PresentationFormat>
  <Paragraphs>226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Unicode MS</vt:lpstr>
      <vt:lpstr>宋体</vt:lpstr>
      <vt:lpstr>宋体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xiufeng</dc:creator>
  <cp:lastModifiedBy>xyzhang</cp:lastModifiedBy>
  <cp:revision>689</cp:revision>
  <dcterms:created xsi:type="dcterms:W3CDTF">2014-12-26T22:45:24Z</dcterms:created>
  <dcterms:modified xsi:type="dcterms:W3CDTF">2015-09-06T03:20:57Z</dcterms:modified>
</cp:coreProperties>
</file>